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70" r:id="rId11"/>
    <p:sldId id="268" r:id="rId12"/>
    <p:sldId id="257" r:id="rId13"/>
    <p:sldId id="273" r:id="rId14"/>
    <p:sldId id="280" r:id="rId15"/>
    <p:sldId id="281" r:id="rId16"/>
    <p:sldId id="282" r:id="rId17"/>
    <p:sldId id="284" r:id="rId18"/>
    <p:sldId id="285" r:id="rId19"/>
    <p:sldId id="287" r:id="rId20"/>
    <p:sldId id="286" r:id="rId21"/>
    <p:sldId id="279" r:id="rId22"/>
    <p:sldId id="271" r:id="rId23"/>
    <p:sldId id="272" r:id="rId24"/>
    <p:sldId id="274" r:id="rId25"/>
    <p:sldId id="275" r:id="rId26"/>
    <p:sldId id="276" r:id="rId27"/>
    <p:sldId id="277" r:id="rId2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DA907-6963-4039-BF5E-D2F83CECF86C}" v="7" dt="2025-08-25T16:20:30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9T15:38:13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9T15:38:13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18T18:35:33.9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18T18:35:50.43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18T18:35:51.11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18T18:35:57.28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18T18:36:00.30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EBF95-0C0D-4749-AC97-C70C3A88B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7176F-991E-4439-8256-76C11AF67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11A96-AA06-4D4B-953D-13E504649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C3B05-3B2B-4AF5-9CFF-0C34020A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EB6F4-E107-47E3-AB2E-98F5488F5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1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7A99-2DF2-4F0A-B037-0226224D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20281-C65E-4A99-93C2-091FB39845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726B0-B4F5-4732-82B5-7635CA09C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45E9C-3093-4D57-938F-B12B4564E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113F6-E428-4FED-B2A6-DA4EC4597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2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8CC8F-5972-4101-A9FE-EC04BB8B2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A4536-5749-4B63-A792-5D94515D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88D74-2FA4-435B-8438-22DBFE19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07BD-EF66-4C58-A31A-76A64DF74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B9C36-6BE6-44EB-B9F0-A4273EC7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3DD0-18E2-4D74-AF4B-027AFA8B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A1164-E8F0-4A1C-A115-D0C179A90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4F57-D9F5-462E-8ABA-B07D6F37C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FE58E-E084-4936-B0B2-443D6A5E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9D34E-4DF2-4E4F-A4DE-275F922C1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6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02E6A-0333-4D22-9450-594D5F57A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45F54-FF31-4A02-A8D1-B3456A0AE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596C4-DB21-4D1C-BC7C-C293D0F11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53C64-7DF6-4A6E-B9A0-D818381E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6195C-3225-4AED-B618-A61C4B9B1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D64AF-7378-4637-B848-2488A2ABC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8F73C-4A4C-42D1-BDFA-AC849E6C9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AC2FF-29BE-47A1-9A60-7ACC79384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030E3-C1E5-45D6-B590-D6BCF443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AFD74-42B8-45AA-987B-A45EC91F2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D2CAB-B31D-4C72-9282-94691A45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9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A95C-0111-409F-A526-525586FE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BA3FD-95D7-4B24-84E2-8F200C3AC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797553-3C19-413A-8D93-95D5E8737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13D06-2BF0-47D3-8212-25B1E96A7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344587-4557-44FF-90B8-039F84E9A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ABCD9-3292-4F16-9EDC-DC0EA57F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CDC08-004A-4CE6-A7EB-4712F0D0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4085DE-1E4F-4313-9235-135C7B4BC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C5BBE-4CFA-4A4D-9E72-7BF261BDD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BB2C74-F899-434F-962B-59112CD1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BB0EF6-7EDB-4C61-9CAA-C1460EC5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FAC9BD-672E-4D73-95CF-2BE0D7C6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8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AA837A-519A-4249-B9D5-543517CD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7FC73B-B02F-4A5A-9E38-7DA8DD77D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A615C-04D7-4416-9FFB-7A15DC5E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6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9762-AB25-4E67-A1BA-5D3A7E3CD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9B005-94F6-401F-B3DA-3392FF352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9C410-D770-4C0C-A5E3-9E1349648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3079F-877A-464C-89F8-A29C435B4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A4B9D-9F06-4077-A1EB-CE37A66A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9EDF3-8083-417E-B5E7-325E3315B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7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BB9CF-229A-4297-88C0-7D4A156BE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E5A847-2572-4F3A-AD55-6739FCBB4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FFF01-5F47-4B78-B813-0DA53AB4C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A442A-BAE6-44E0-9BAF-19440E871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2910A-C608-4930-A9C7-3F6666874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13F04-306A-4A8B-AC4A-524705A2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602FAC-8FF8-4517-A021-488737D53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960DC-F26F-450F-8BF5-8CD1C22C5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32CA3-8F90-47C9-B131-906875F35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34058-1EF6-448A-824D-45ECD643EC4F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2E532-8672-4A9F-A1E8-BFA6CE39A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21D95-C6D6-4AAA-85DE-2A2331287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60326-960F-4F35-A6F5-0F96F9A48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7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doe/educators/purple-star-school-applications/" TargetMode="External"/><Relationship Id="rId7" Type="http://schemas.openxmlformats.org/officeDocument/2006/relationships/hyperlink" Target="mailto:kmisfit138@gmail.com" TargetMode="External"/><Relationship Id="rId2" Type="http://schemas.openxmlformats.org/officeDocument/2006/relationships/hyperlink" Target="https://vfworg-cdn.azureedge.net/-/media/VFWSite/Files/Community/Youth-and-Education/VeteransintheClassroomPamphlet.pdf?la=en&amp;v=1&amp;d=20181101T175401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fw-org-hqagarhxahbybyd9.z01.azurefd.net/-/media/VFWSite/Files/Community/Youth-and-Education/Voice-of-Democracy-Entry-Form-Fillable.pdf?la=en&amp;v=1&amp;d=20260410T233747Z" TargetMode="External"/><Relationship Id="rId5" Type="http://schemas.openxmlformats.org/officeDocument/2006/relationships/hyperlink" Target="https://vfw-org-hqagarhxahbybyd9.z01.azurefd.net/-/media/VFWSite/Files/Community/Youth-and-Education/Patriots-Pen-Entry-Form-Fillable.pdf?la=en&amp;v=1&amp;d=20260410T233718Z" TargetMode="External"/><Relationship Id="rId4" Type="http://schemas.openxmlformats.org/officeDocument/2006/relationships/hyperlink" Target="https://www.in.gov/doe/students/indiana-academic-standards/englishlanguage-art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3" Type="http://schemas.openxmlformats.org/officeDocument/2006/relationships/image" Target="../media/image130.png"/><Relationship Id="rId12" Type="http://schemas.openxmlformats.org/officeDocument/2006/relationships/customXml" Target="../ink/ink6.xm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11" Type="http://schemas.openxmlformats.org/officeDocument/2006/relationships/customXml" Target="../ink/ink5.xml"/><Relationship Id="rId5" Type="http://schemas.openxmlformats.org/officeDocument/2006/relationships/customXml" Target="../ink/ink3.xml"/><Relationship Id="rId10" Type="http://schemas.openxmlformats.org/officeDocument/2006/relationships/customXml" Target="../ink/ink4.xml"/><Relationship Id="rId4" Type="http://schemas.openxmlformats.org/officeDocument/2006/relationships/image" Target="../media/image10.png"/><Relationship Id="rId9" Type="http://schemas.openxmlformats.org/officeDocument/2006/relationships/image" Target="../media/image17.png"/><Relationship Id="rId1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doe/educators/purple-star-school-applications/" TargetMode="External"/><Relationship Id="rId2" Type="http://schemas.openxmlformats.org/officeDocument/2006/relationships/hyperlink" Target="https://vfworg-cdn.azureedge.net/-/media/VFWSite/Files/Community/Youth-and-Education/VeteransintheClassroomPamphlet.pdf?la=en&amp;v=1&amp;d=20181101T175401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vfw-org-hqagarhxahbybyd9.z01.azurefd.net/-/media/VFWSite/Files/Community/Youth-and-Education/Voice-of-Democracy-Entry-Form-Fillable.pdf?la=en&amp;v=1&amp;d=20260410T233747Z" TargetMode="External"/><Relationship Id="rId4" Type="http://schemas.openxmlformats.org/officeDocument/2006/relationships/hyperlink" Target="https://www.in.gov/doe/students/indiana-academic-standards/englishlanguage-arts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vfworg-cdn.azureedge.net/-/media/VFWSite/Files/MY_VFW/Training-and-Support/Community-Service/Teacher-Entry-Form.pdf?la=en&amp;v=1&amp;d=20220609T220421Z" TargetMode="External"/><Relationship Id="rId2" Type="http://schemas.openxmlformats.org/officeDocument/2006/relationships/hyperlink" Target="https://vfworg-cdn.azureedge.net/-/media/VFWSite/Files/Community/Youth-and-Education/Teacher-of-the-Year-Rules-and-Eligibility.pdf?la=en&amp;v=1&amp;d=20220614T194825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fworg-cdn.azureedge.net/-/media/VFWSite/Files/Community/Youth-and-Education/VeteransintheClassroomPamphlet.pdf?la=en&amp;v=1&amp;d=20181101T175401Z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emf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FW Voice of Democracy and Patriots Pen essay contest winners announced">
            <a:extLst>
              <a:ext uri="{FF2B5EF4-FFF2-40B4-BE49-F238E27FC236}">
                <a16:creationId xmlns:a16="http://schemas.microsoft.com/office/drawing/2014/main" id="{BFE14380-E978-4AFF-98E9-C24E3CDC1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0" r="13515" b="1"/>
          <a:stretch/>
        </p:blipFill>
        <p:spPr bwMode="auto"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17CDB40A-75BB-4498-A20B-59C3984A3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2619" y="585526"/>
            <a:ext cx="8349381" cy="5509038"/>
          </a:xfrm>
          <a:custGeom>
            <a:avLst/>
            <a:gdLst>
              <a:gd name="connsiteX0" fmla="*/ 0 w 8349381"/>
              <a:gd name="connsiteY0" fmla="*/ 0 h 5509038"/>
              <a:gd name="connsiteX1" fmla="*/ 8349381 w 8349381"/>
              <a:gd name="connsiteY1" fmla="*/ 0 h 5509038"/>
              <a:gd name="connsiteX2" fmla="*/ 5806407 w 8349381"/>
              <a:gd name="connsiteY2" fmla="*/ 5509038 h 5509038"/>
              <a:gd name="connsiteX3" fmla="*/ 0 w 8349381"/>
              <a:gd name="connsiteY3" fmla="*/ 5509038 h 550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49381" h="5509038">
                <a:moveTo>
                  <a:pt x="0" y="0"/>
                </a:moveTo>
                <a:lnTo>
                  <a:pt x="8349381" y="0"/>
                </a:lnTo>
                <a:lnTo>
                  <a:pt x="5806407" y="5509038"/>
                </a:lnTo>
                <a:lnTo>
                  <a:pt x="0" y="550903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2D739-E831-40AD-9505-53A51610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339746"/>
            <a:ext cx="5370576" cy="91111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DEPARTMENT OF INDIANA</a:t>
            </a:r>
          </a:p>
          <a:p>
            <a:r>
              <a:rPr lang="en-US" sz="3200" dirty="0">
                <a:solidFill>
                  <a:srgbClr val="FFFFFF"/>
                </a:solidFill>
              </a:rPr>
              <a:t>SCHOOL OF INSTRUCTION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DF70F-F209-4D58-80BD-9C16C33AC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9737" y="1654402"/>
            <a:ext cx="5683102" cy="1038551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FF"/>
                </a:solidFill>
              </a:rPr>
              <a:t>PATRIOTS PEN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38DE95-AC25-48A5-9356-C40E0A7E67DB}"/>
              </a:ext>
            </a:extLst>
          </p:cNvPr>
          <p:cNvSpPr txBox="1"/>
          <p:nvPr/>
        </p:nvSpPr>
        <p:spPr>
          <a:xfrm>
            <a:off x="6854891" y="2785440"/>
            <a:ext cx="4200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614793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118574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REACHING OUT TO PUBLIC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Discuss VFW Educational Programs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Patriots Pen Essay Contest (grades 6-8)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Voice of Democracy Essay Contest (grades 9-12)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Teacher of the Year Award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Young American Award (K-2 Pledge program)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Flag Education Program (Grade 3-5)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Living History Presentations (Grade 6+)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Ask if they know about IDOE Purple Star School Program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3200" dirty="0"/>
          </a:p>
          <a:p>
            <a:pPr lvl="1"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14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118574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WHEN SPEAKING TO TEACHERS…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712" y="1825624"/>
            <a:ext cx="11118574" cy="47617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Remind them of the potential for significant cash &amp; scholarships for their students &amp; potential for great school publicity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Recommend this as a Patriot Day assignment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Discuss how this essay satisfies many state standards for middle school writing: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6552B3D-ECAF-42D8-A3DF-8B3072183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724462"/>
              </p:ext>
            </p:extLst>
          </p:nvPr>
        </p:nvGraphicFramePr>
        <p:xfrm>
          <a:off x="2736551" y="4219608"/>
          <a:ext cx="5512949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514">
                  <a:extLst>
                    <a:ext uri="{9D8B030D-6E8A-4147-A177-3AD203B41FA5}">
                      <a16:colId xmlns:a16="http://schemas.microsoft.com/office/drawing/2014/main" val="2097673345"/>
                    </a:ext>
                  </a:extLst>
                </a:gridCol>
                <a:gridCol w="1755396">
                  <a:extLst>
                    <a:ext uri="{9D8B030D-6E8A-4147-A177-3AD203B41FA5}">
                      <a16:colId xmlns:a16="http://schemas.microsoft.com/office/drawing/2014/main" val="1583213197"/>
                    </a:ext>
                  </a:extLst>
                </a:gridCol>
                <a:gridCol w="2146039">
                  <a:extLst>
                    <a:ext uri="{9D8B030D-6E8A-4147-A177-3AD203B41FA5}">
                      <a16:colId xmlns:a16="http://schemas.microsoft.com/office/drawing/2014/main" val="763179515"/>
                    </a:ext>
                  </a:extLst>
                </a:gridCol>
              </a:tblGrid>
              <a:tr h="35605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Grade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788829"/>
                  </a:ext>
                </a:extLst>
              </a:tr>
              <a:tr h="1691261">
                <a:tc>
                  <a:txBody>
                    <a:bodyPr/>
                    <a:lstStyle/>
                    <a:p>
                      <a:r>
                        <a:rPr lang="en-US" dirty="0"/>
                        <a:t>6.W.3.2</a:t>
                      </a:r>
                    </a:p>
                    <a:p>
                      <a:r>
                        <a:rPr lang="en-US" dirty="0"/>
                        <a:t>6.W.4</a:t>
                      </a:r>
                    </a:p>
                    <a:p>
                      <a:r>
                        <a:rPr lang="en-US" dirty="0"/>
                        <a:t>6.W.5</a:t>
                      </a:r>
                    </a:p>
                    <a:p>
                      <a:r>
                        <a:rPr lang="en-US" dirty="0"/>
                        <a:t>6.W.6.11</a:t>
                      </a:r>
                    </a:p>
                    <a:p>
                      <a:r>
                        <a:rPr lang="en-US" dirty="0"/>
                        <a:t>6.W.6.2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7.W.3.2</a:t>
                      </a:r>
                    </a:p>
                    <a:p>
                      <a:r>
                        <a:rPr lang="en-US" dirty="0"/>
                        <a:t>7.W.4</a:t>
                      </a:r>
                    </a:p>
                    <a:p>
                      <a:r>
                        <a:rPr lang="en-US" dirty="0"/>
                        <a:t>7.W.5</a:t>
                      </a:r>
                    </a:p>
                    <a:p>
                      <a:r>
                        <a:rPr lang="en-US" dirty="0"/>
                        <a:t>7.W.6.1</a:t>
                      </a:r>
                    </a:p>
                    <a:p>
                      <a:r>
                        <a:rPr lang="en-US" dirty="0"/>
                        <a:t>7.W.6.2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8.W.1</a:t>
                      </a:r>
                    </a:p>
                    <a:p>
                      <a:r>
                        <a:rPr lang="en-US" dirty="0"/>
                        <a:t>8.W.3.2</a:t>
                      </a:r>
                    </a:p>
                    <a:p>
                      <a:r>
                        <a:rPr lang="en-US" dirty="0"/>
                        <a:t>8.W.4</a:t>
                      </a:r>
                    </a:p>
                    <a:p>
                      <a:r>
                        <a:rPr lang="en-US" dirty="0"/>
                        <a:t>8.W.5</a:t>
                      </a:r>
                    </a:p>
                    <a:p>
                      <a:r>
                        <a:rPr lang="en-US" dirty="0"/>
                        <a:t>8.W.6.1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27338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74D2C68-7C07-4517-898F-C6123BD91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330" y="4350484"/>
            <a:ext cx="17621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45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50E1-6D2E-43BA-9479-E2223265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485" y="387461"/>
            <a:ext cx="3696478" cy="1325563"/>
          </a:xfrm>
        </p:spPr>
        <p:txBody>
          <a:bodyPr/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80EDE-0CC4-4581-9769-4939D91AD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56419"/>
            <a:ext cx="5749212" cy="4351338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Veterans in the Classroom Pamphlet</a:t>
            </a:r>
            <a:endParaRPr lang="en-US" dirty="0"/>
          </a:p>
          <a:p>
            <a:r>
              <a:rPr lang="en-US" dirty="0">
                <a:hlinkClick r:id="rId3"/>
              </a:rPr>
              <a:t>IDOE Purple Star School Application</a:t>
            </a:r>
            <a:endParaRPr lang="en-US" dirty="0"/>
          </a:p>
          <a:p>
            <a:r>
              <a:rPr lang="en-US" dirty="0">
                <a:hlinkClick r:id="rId4"/>
              </a:rPr>
              <a:t>IDOE English/Language Arts Standards</a:t>
            </a:r>
            <a:endParaRPr lang="en-US" dirty="0"/>
          </a:p>
          <a:p>
            <a:r>
              <a:rPr lang="en-US" dirty="0">
                <a:hlinkClick r:id="rId5"/>
              </a:rPr>
              <a:t>2026-2027 Patriot Pen Entry Form</a:t>
            </a:r>
            <a:endParaRPr lang="en-US" dirty="0"/>
          </a:p>
          <a:p>
            <a:r>
              <a:rPr lang="en-US" dirty="0">
                <a:hlinkClick r:id="rId6"/>
              </a:rPr>
              <a:t>2026-2027 Voice of Democracy Entry Form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35432-A780-499F-8793-CC6ADA953379}"/>
              </a:ext>
            </a:extLst>
          </p:cNvPr>
          <p:cNvSpPr txBox="1"/>
          <p:nvPr/>
        </p:nvSpPr>
        <p:spPr>
          <a:xfrm>
            <a:off x="595604" y="2116818"/>
            <a:ext cx="4722845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Kevin Banda</a:t>
            </a:r>
            <a:br>
              <a:rPr lang="en-US" sz="2800" b="1" dirty="0"/>
            </a:br>
            <a:r>
              <a:rPr lang="en-US" sz="2800" b="1" dirty="0"/>
              <a:t>PATRIOT PEN COORDINATOR</a:t>
            </a:r>
            <a:br>
              <a:rPr lang="en-US" sz="2800" b="1" dirty="0"/>
            </a:br>
            <a:r>
              <a:rPr lang="en-US" sz="2800" b="1" dirty="0"/>
              <a:t>DEPARTMENT OF INDIANA</a:t>
            </a:r>
            <a:br>
              <a:rPr lang="en-US" sz="2800" b="1" dirty="0"/>
            </a:br>
            <a:r>
              <a:rPr lang="en-US" sz="2800" b="1" dirty="0">
                <a:hlinkClick r:id="rId7"/>
              </a:rPr>
              <a:t>kmisfit138@gmail.com</a:t>
            </a:r>
            <a:endParaRPr lang="en-US" sz="2800" b="1" dirty="0"/>
          </a:p>
          <a:p>
            <a:r>
              <a:rPr lang="en-US" sz="2800" b="1" dirty="0"/>
              <a:t>219-851-3913</a:t>
            </a:r>
          </a:p>
        </p:txBody>
      </p:sp>
    </p:spTree>
    <p:extLst>
      <p:ext uri="{BB962C8B-B14F-4D97-AF65-F5344CB8AC3E}">
        <p14:creationId xmlns:p14="http://schemas.microsoft.com/office/powerpoint/2010/main" val="372464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FW Voice of Democracy and Patriots Pen essay contest winners announced">
            <a:extLst>
              <a:ext uri="{FF2B5EF4-FFF2-40B4-BE49-F238E27FC236}">
                <a16:creationId xmlns:a16="http://schemas.microsoft.com/office/drawing/2014/main" id="{BFE14380-E978-4AFF-98E9-C24E3CDC1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0" r="13515" b="1"/>
          <a:stretch/>
        </p:blipFill>
        <p:spPr bwMode="auto"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17CDB40A-75BB-4498-A20B-59C3984A3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2619" y="585526"/>
            <a:ext cx="8349381" cy="5509038"/>
          </a:xfrm>
          <a:custGeom>
            <a:avLst/>
            <a:gdLst>
              <a:gd name="connsiteX0" fmla="*/ 0 w 8349381"/>
              <a:gd name="connsiteY0" fmla="*/ 0 h 5509038"/>
              <a:gd name="connsiteX1" fmla="*/ 8349381 w 8349381"/>
              <a:gd name="connsiteY1" fmla="*/ 0 h 5509038"/>
              <a:gd name="connsiteX2" fmla="*/ 5806407 w 8349381"/>
              <a:gd name="connsiteY2" fmla="*/ 5509038 h 5509038"/>
              <a:gd name="connsiteX3" fmla="*/ 0 w 8349381"/>
              <a:gd name="connsiteY3" fmla="*/ 5509038 h 550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49381" h="5509038">
                <a:moveTo>
                  <a:pt x="0" y="0"/>
                </a:moveTo>
                <a:lnTo>
                  <a:pt x="8349381" y="0"/>
                </a:lnTo>
                <a:lnTo>
                  <a:pt x="5806407" y="5509038"/>
                </a:lnTo>
                <a:lnTo>
                  <a:pt x="0" y="550903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2D739-E831-40AD-9505-53A51610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3366" y="4410636"/>
            <a:ext cx="5370576" cy="91111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DEPARTMENT OF INDIANA</a:t>
            </a:r>
          </a:p>
          <a:p>
            <a:r>
              <a:rPr lang="en-US" sz="3200" dirty="0">
                <a:solidFill>
                  <a:srgbClr val="FFFFFF"/>
                </a:solidFill>
              </a:rPr>
              <a:t>SCHOOL OF INSTRUCTION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DF70F-F209-4D58-80BD-9C16C33AC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840" y="3118549"/>
            <a:ext cx="5683102" cy="1038551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FFFFFF"/>
                </a:solidFill>
              </a:rPr>
              <a:t>VOICE OF DEMOCRACY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247F1-6FBC-4A23-BE54-4185A0871AE5}"/>
              </a:ext>
            </a:extLst>
          </p:cNvPr>
          <p:cNvSpPr txBox="1"/>
          <p:nvPr/>
        </p:nvSpPr>
        <p:spPr>
          <a:xfrm>
            <a:off x="7058227" y="4056201"/>
            <a:ext cx="4200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917469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39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WHAT IS THE VOICE OF DEMOCRACY?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National, VFW-sponsored youth essay competition for 9-12 graders. </a:t>
            </a:r>
          </a:p>
          <a:p>
            <a:r>
              <a:rPr lang="en-US" dirty="0"/>
              <a:t>Students have an opportunity to record a 3-5 minute audio-essay expressing their views on the patriotic theme below. </a:t>
            </a:r>
          </a:p>
          <a:p>
            <a:r>
              <a:rPr lang="en-US" dirty="0"/>
              <a:t>Awards at the post, district, department, and national levels total over $1.6 million each year.</a:t>
            </a:r>
          </a:p>
          <a:p>
            <a:endParaRPr lang="en-US" dirty="0"/>
          </a:p>
          <a:p>
            <a:r>
              <a:rPr lang="en-US" dirty="0"/>
              <a:t>2026-2027 Theme: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5C2CC0-9EA1-6712-2AE7-0C70EE0BC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263" y="147637"/>
            <a:ext cx="57150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20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ESSAY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Essays must be original</a:t>
            </a:r>
          </a:p>
          <a:p>
            <a:r>
              <a:rPr lang="en-US" dirty="0"/>
              <a:t>The recording must be in their own voice and in English</a:t>
            </a:r>
          </a:p>
          <a:p>
            <a:r>
              <a:rPr lang="en-US" dirty="0"/>
              <a:t>No identifying information in essay (name, school, city, </a:t>
            </a:r>
            <a:r>
              <a:rPr lang="en-US" dirty="0" err="1"/>
              <a:t>race,etc</a:t>
            </a:r>
            <a:r>
              <a:rPr lang="en-US" dirty="0"/>
              <a:t>)</a:t>
            </a:r>
          </a:p>
          <a:p>
            <a:r>
              <a:rPr lang="en-US" dirty="0"/>
              <a:t>The recording and typed essay should be label with name to show ownership</a:t>
            </a:r>
          </a:p>
          <a:p>
            <a:r>
              <a:rPr lang="en-US" dirty="0"/>
              <a:t>Submitted to a participating post by midnight October 31. </a:t>
            </a:r>
          </a:p>
          <a:p>
            <a:pPr marL="0" indent="0" algn="ctr">
              <a:buNone/>
            </a:pPr>
            <a:endParaRPr lang="en-US" sz="2000" b="1" i="1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  <a:p>
            <a:pPr marL="0" indent="0" algn="ctr">
              <a:buNone/>
            </a:pPr>
            <a:endParaRPr lang="en-US" sz="4400" b="1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056EC1-E986-F221-7210-5DABDB3A1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822" y="144543"/>
            <a:ext cx="571854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48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JUDGING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/>
              <a:t>Essays will be selected at the post, district, and state level based on the following criteria: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Originality is worth 30 points</a:t>
            </a:r>
          </a:p>
          <a:p>
            <a:pPr lvl="1"/>
            <a:r>
              <a:rPr lang="en-US" dirty="0"/>
              <a:t>Treatment of the theme should show imagination and human interest</a:t>
            </a:r>
          </a:p>
          <a:p>
            <a:r>
              <a:rPr lang="en-US" dirty="0"/>
              <a:t>Content is worth 35 points</a:t>
            </a:r>
          </a:p>
          <a:p>
            <a:pPr lvl="1"/>
            <a:r>
              <a:rPr lang="en-US" dirty="0"/>
              <a:t>Clearly express your ideas in an organized manner.  Fully develop your theme and use transitions to move smoothly from one idea to another.</a:t>
            </a:r>
          </a:p>
          <a:p>
            <a:r>
              <a:rPr lang="en-US" dirty="0"/>
              <a:t>Delivery is worth 35 points</a:t>
            </a:r>
          </a:p>
          <a:p>
            <a:pPr lvl="1"/>
            <a:r>
              <a:rPr lang="en-US" dirty="0"/>
              <a:t>Speak in a clear and credible manner.</a:t>
            </a:r>
          </a:p>
          <a:p>
            <a:pPr marL="0" indent="0" algn="ctr">
              <a:buNone/>
            </a:pPr>
            <a:endParaRPr lang="en-US" sz="2000" b="1" i="1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0461AD-089D-4A4A-F77E-270FBC273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144" y="144543"/>
            <a:ext cx="571854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69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380136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SUBMISSION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66" y="1745343"/>
            <a:ext cx="3889422" cy="3915514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Submissions MUST have a </a:t>
            </a:r>
            <a:r>
              <a:rPr lang="en-US" sz="4400" b="1" u="sng" dirty="0"/>
              <a:t>completed</a:t>
            </a:r>
            <a:r>
              <a:rPr lang="en-US" sz="4400" b="1" dirty="0"/>
              <a:t> entry form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Parent signatures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Post Commander Signature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Auxiliary President Signature?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District Chairman's Signature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Student Signature</a:t>
            </a:r>
          </a:p>
          <a:p>
            <a:pPr marL="457200" lvl="1" indent="0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i="1" dirty="0"/>
              <a:t>A “head &amp; shoulder” picture is </a:t>
            </a:r>
            <a:r>
              <a:rPr lang="en-US" sz="4400" b="1" i="1" dirty="0">
                <a:solidFill>
                  <a:srgbClr val="FF0000"/>
                </a:solidFill>
              </a:rPr>
              <a:t>REQUIRED </a:t>
            </a:r>
            <a:r>
              <a:rPr lang="en-US" sz="4400" b="1" i="1" dirty="0"/>
              <a:t>for District winners.</a:t>
            </a:r>
          </a:p>
          <a:p>
            <a:pPr marL="0" indent="0">
              <a:buNone/>
            </a:pPr>
            <a:r>
              <a:rPr lang="en-US" sz="4400" b="1" i="1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i="1" dirty="0"/>
              <a:t>Submissions to Department need to be submitted via </a:t>
            </a:r>
            <a:r>
              <a:rPr lang="en-US" sz="4400" b="1" i="1" dirty="0" err="1"/>
              <a:t>ScholarApp</a:t>
            </a:r>
            <a:r>
              <a:rPr lang="en-US" sz="4400" b="1" i="1" dirty="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399EF6A-5802-4D79-A398-549ECB4DF000}"/>
                  </a:ext>
                </a:extLst>
              </p14:cNvPr>
              <p14:cNvContentPartPr/>
              <p14:nvPr/>
            </p14:nvContentPartPr>
            <p14:xfrm>
              <a:off x="1123960" y="3975787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399EF6A-5802-4D79-A398-549ECB4DF0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4960" y="396678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C68DE8F-1A4D-E4AB-3832-99921D4C8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760" y="189495"/>
            <a:ext cx="5718544" cy="5364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7A478AD-04DC-5317-8021-E79DE434123B}"/>
                  </a:ext>
                </a:extLst>
              </p14:cNvPr>
              <p14:cNvContentPartPr/>
              <p14:nvPr/>
            </p14:nvContentPartPr>
            <p14:xfrm>
              <a:off x="3069617" y="-140341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7A478AD-04DC-5317-8021-E79DE434123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63497" y="-14646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86FE643-629B-8412-E414-AC312D5BC06A}"/>
                  </a:ext>
                </a:extLst>
              </p14:cNvPr>
              <p14:cNvContentPartPr/>
              <p14:nvPr/>
            </p14:nvContentPartPr>
            <p14:xfrm>
              <a:off x="2401005" y="5212618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86FE643-629B-8412-E414-AC312D5BC06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94885" y="520649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4502D25-BB7D-38C3-A2CD-0346C72A588F}"/>
                  </a:ext>
                </a:extLst>
              </p14:cNvPr>
              <p14:cNvContentPartPr/>
              <p14:nvPr/>
            </p14:nvContentPartPr>
            <p14:xfrm>
              <a:off x="2187165" y="5212618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4502D25-BB7D-38C3-A2CD-0346C72A588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81045" y="520649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09F505B-5153-3547-1D09-1F9F425918E1}"/>
                  </a:ext>
                </a:extLst>
              </p14:cNvPr>
              <p14:cNvContentPartPr/>
              <p14:nvPr/>
            </p14:nvContentPartPr>
            <p14:xfrm>
              <a:off x="982605" y="4913458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09F505B-5153-3547-1D09-1F9F425918E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6485" y="490733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14A605B-E32C-64D1-476D-E1BD75261C15}"/>
                  </a:ext>
                </a:extLst>
              </p14:cNvPr>
              <p14:cNvContentPartPr/>
              <p14:nvPr/>
            </p14:nvContentPartPr>
            <p14:xfrm>
              <a:off x="-470355" y="-43022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14A605B-E32C-64D1-476D-E1BD75261C1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476475" y="-49142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D492671-6AFD-99D4-E94E-1A21296051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3326" y="1384663"/>
            <a:ext cx="7746978" cy="52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41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118574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WHEN SPEAKING TO TEACHERS…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712" y="1825624"/>
            <a:ext cx="11118574" cy="47617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Remind them of the potential for significant cash &amp; scholarships for their students &amp; potential for great school publicity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Recommend this as a Patriot Day assignment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Discuss how this essay satisfies many state standards for middle school writing: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6552B3D-ECAF-42D8-A3DF-8B3072183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460407"/>
              </p:ext>
            </p:extLst>
          </p:nvPr>
        </p:nvGraphicFramePr>
        <p:xfrm>
          <a:off x="2734654" y="4219608"/>
          <a:ext cx="5144568" cy="2057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0830">
                  <a:extLst>
                    <a:ext uri="{9D8B030D-6E8A-4147-A177-3AD203B41FA5}">
                      <a16:colId xmlns:a16="http://schemas.microsoft.com/office/drawing/2014/main" val="2097673345"/>
                    </a:ext>
                  </a:extLst>
                </a:gridCol>
                <a:gridCol w="2563738">
                  <a:extLst>
                    <a:ext uri="{9D8B030D-6E8A-4147-A177-3AD203B41FA5}">
                      <a16:colId xmlns:a16="http://schemas.microsoft.com/office/drawing/2014/main" val="1583213197"/>
                    </a:ext>
                  </a:extLst>
                </a:gridCol>
              </a:tblGrid>
              <a:tr h="3560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9-10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11-12 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788829"/>
                  </a:ext>
                </a:extLst>
              </a:tr>
              <a:tr h="169126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9-10.W.2</a:t>
                      </a:r>
                    </a:p>
                    <a:p>
                      <a:pPr algn="ctr"/>
                      <a:r>
                        <a:rPr lang="en-US" dirty="0"/>
                        <a:t>9-10.W.4</a:t>
                      </a:r>
                    </a:p>
                    <a:p>
                      <a:pPr algn="ctr"/>
                      <a:r>
                        <a:rPr lang="en-US" dirty="0"/>
                        <a:t>9-10.CC</a:t>
                      </a:r>
                    </a:p>
                    <a:p>
                      <a:pPr algn="ctr"/>
                      <a:r>
                        <a:rPr lang="en-US" dirty="0"/>
                        <a:t>9-10.CC.y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11-12.W.2</a:t>
                      </a:r>
                    </a:p>
                    <a:p>
                      <a:pPr algn="ctr"/>
                      <a:r>
                        <a:rPr lang="en-US" dirty="0"/>
                        <a:t>11-12.W.4</a:t>
                      </a:r>
                    </a:p>
                    <a:p>
                      <a:pPr algn="ctr"/>
                      <a:r>
                        <a:rPr lang="en-US" dirty="0"/>
                        <a:t>11-12.CC.I</a:t>
                      </a:r>
                    </a:p>
                    <a:p>
                      <a:pPr algn="ctr"/>
                      <a:r>
                        <a:rPr lang="en-US" dirty="0"/>
                        <a:t>11-12.CC.6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27338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74D2C68-7C07-4517-898F-C6123BD91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330" y="4350484"/>
            <a:ext cx="1762125" cy="1762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ABC05D-6EE9-999D-9817-1232F3ADD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806" y="208897"/>
            <a:ext cx="571854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02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DEPARTMENT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145" y="2006600"/>
            <a:ext cx="5511856" cy="41703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5200" b="1" dirty="0"/>
              <a:t>1</a:t>
            </a:r>
            <a:r>
              <a:rPr lang="en-US" sz="5200" b="1" baseline="30000" dirty="0"/>
              <a:t>st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$5,000.00</a:t>
            </a:r>
            <a:endParaRPr lang="en-US" sz="5200" b="1" dirty="0"/>
          </a:p>
          <a:p>
            <a:pPr marL="0" indent="0" algn="ctr">
              <a:buNone/>
            </a:pPr>
            <a:r>
              <a:rPr lang="en-US" sz="5200" b="1" dirty="0"/>
              <a:t>2</a:t>
            </a:r>
            <a:r>
              <a:rPr lang="en-US" sz="5200" b="1" baseline="30000" dirty="0"/>
              <a:t>nd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$3,500.00</a:t>
            </a:r>
            <a:endParaRPr lang="en-US" sz="5200" b="1" dirty="0"/>
          </a:p>
          <a:p>
            <a:pPr marL="0" indent="0" algn="ctr">
              <a:buNone/>
            </a:pPr>
            <a:r>
              <a:rPr lang="en-US" sz="5200" b="1" dirty="0"/>
              <a:t>3</a:t>
            </a:r>
            <a:r>
              <a:rPr lang="en-US" sz="5200" b="1" baseline="30000" dirty="0"/>
              <a:t>rd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$1,500.00</a:t>
            </a:r>
          </a:p>
          <a:p>
            <a:pPr marL="0" indent="0">
              <a:buNone/>
            </a:pPr>
            <a:r>
              <a:rPr lang="en-US" sz="5200" b="1" dirty="0"/>
              <a:t>4</a:t>
            </a:r>
            <a:r>
              <a:rPr lang="en-US" sz="5200" b="1" baseline="30000" dirty="0"/>
              <a:t>th</a:t>
            </a:r>
            <a:r>
              <a:rPr lang="en-US" sz="5200" b="1" dirty="0"/>
              <a:t>-12</a:t>
            </a:r>
            <a:r>
              <a:rPr lang="en-US" sz="5200" b="1" baseline="30000" dirty="0"/>
              <a:t>th</a:t>
            </a:r>
            <a:r>
              <a:rPr lang="en-US" sz="5200" b="1" dirty="0"/>
              <a:t> Place         </a:t>
            </a:r>
            <a:r>
              <a:rPr lang="en-US" sz="5200" b="1" i="1" dirty="0">
                <a:solidFill>
                  <a:srgbClr val="FF0000"/>
                </a:solidFill>
              </a:rPr>
              <a:t>$    200.00</a:t>
            </a:r>
            <a:endParaRPr lang="en-US" sz="5200" b="1" i="1" dirty="0"/>
          </a:p>
          <a:p>
            <a:pPr marL="0" indent="0">
              <a:buNone/>
            </a:pPr>
            <a:endParaRPr lang="en-US" sz="31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400" b="1" i="1" dirty="0">
                <a:solidFill>
                  <a:schemeClr val="accent1">
                    <a:lumMod val="75000"/>
                  </a:schemeClr>
                </a:solidFill>
              </a:rPr>
              <a:t>All District Winners will be invited to the Spring Conference, hotel overnight, tour of Indiana War Memorial &amp; lunch downtown.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F1E991-BB5A-48B8-A610-542B8FF7B421}"/>
              </a:ext>
            </a:extLst>
          </p:cNvPr>
          <p:cNvSpPr txBox="1"/>
          <p:nvPr/>
        </p:nvSpPr>
        <p:spPr>
          <a:xfrm>
            <a:off x="7560642" y="5484414"/>
            <a:ext cx="329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www.vfwstore.org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BA4A44-B591-438F-BD5F-98F06F2851AD}"/>
              </a:ext>
            </a:extLst>
          </p:cNvPr>
          <p:cNvSpPr txBox="1"/>
          <p:nvPr/>
        </p:nvSpPr>
        <p:spPr>
          <a:xfrm>
            <a:off x="358796" y="6171104"/>
            <a:ext cx="1147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NATIONAL WINNERS SHARE IN $161K PRIZES &amp; SCHOLARSHIPS (FIRST PLACE: $35,000)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BFE12-9B6E-36BA-40AC-EFDCAECF8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5215"/>
            <a:ext cx="5718544" cy="536494"/>
          </a:xfrm>
          <a:prstGeom prst="rect">
            <a:avLst/>
          </a:prstGeo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DAA2B32-1FFC-2138-356D-BC5DB6EF4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98" y="1550794"/>
            <a:ext cx="5145776" cy="393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4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WHAT IS THE PATRIOT PEN?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National, VFW-sponsored youth essay competition for 6</a:t>
            </a:r>
            <a:r>
              <a:rPr lang="en-US" baseline="30000" dirty="0"/>
              <a:t>th</a:t>
            </a:r>
            <a:r>
              <a:rPr lang="en-US" dirty="0"/>
              <a:t>,7</a:t>
            </a:r>
            <a:r>
              <a:rPr lang="en-US" baseline="30000" dirty="0"/>
              <a:t>th</a:t>
            </a:r>
            <a:r>
              <a:rPr lang="en-US" dirty="0"/>
              <a:t>, and 8</a:t>
            </a:r>
            <a:r>
              <a:rPr lang="en-US" baseline="30000" dirty="0"/>
              <a:t>th</a:t>
            </a:r>
            <a:r>
              <a:rPr lang="en-US" dirty="0"/>
              <a:t> graders. </a:t>
            </a:r>
          </a:p>
          <a:p>
            <a:r>
              <a:rPr lang="en-US" dirty="0"/>
              <a:t>Students have an opportunity to write an essay expressing their views on an annual patriotic theme in 300-400 words. </a:t>
            </a:r>
          </a:p>
          <a:p>
            <a:r>
              <a:rPr lang="en-US" dirty="0"/>
              <a:t>Awards at the post, district, department, and national levels total over $1 million each year.</a:t>
            </a:r>
          </a:p>
          <a:p>
            <a:r>
              <a:rPr lang="en-US" dirty="0"/>
              <a:t>2026-2027 Theme: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97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50E1-6D2E-43BA-9479-E2223265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485" y="387461"/>
            <a:ext cx="3696478" cy="1325563"/>
          </a:xfrm>
        </p:spPr>
        <p:txBody>
          <a:bodyPr/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80EDE-0CC4-4581-9769-4939D91ADA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6096000" y="1456419"/>
            <a:ext cx="5749212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Veterans in the Classroom Pamphlet</a:t>
            </a:r>
            <a:endParaRPr lang="en-US" dirty="0"/>
          </a:p>
          <a:p>
            <a:r>
              <a:rPr lang="en-US" dirty="0">
                <a:hlinkClick r:id="rId3"/>
              </a:rPr>
              <a:t>IDOE Purple Star School Application</a:t>
            </a:r>
            <a:endParaRPr lang="en-US" dirty="0"/>
          </a:p>
          <a:p>
            <a:r>
              <a:rPr lang="en-US" dirty="0">
                <a:hlinkClick r:id="rId4"/>
              </a:rPr>
              <a:t>IDOE English/Language Arts Standards</a:t>
            </a:r>
            <a:endParaRPr lang="en-US" dirty="0"/>
          </a:p>
          <a:p>
            <a:r>
              <a:rPr lang="en-US" dirty="0">
                <a:hlinkClick r:id="rId5"/>
              </a:rPr>
              <a:t>2026-2027 Voice of Democracy Entry Form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35432-A780-499F-8793-CC6ADA953379}"/>
              </a:ext>
            </a:extLst>
          </p:cNvPr>
          <p:cNvSpPr txBox="1"/>
          <p:nvPr/>
        </p:nvSpPr>
        <p:spPr>
          <a:xfrm>
            <a:off x="111095" y="2116818"/>
            <a:ext cx="5853869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ADAM BETHARD</a:t>
            </a:r>
            <a:br>
              <a:rPr lang="en-US" sz="2800" b="1" dirty="0"/>
            </a:br>
            <a:r>
              <a:rPr lang="en-US" sz="2800" b="1" dirty="0"/>
              <a:t>VOICE OF DEMOCRACY CHAIRPERSON</a:t>
            </a:r>
            <a:br>
              <a:rPr lang="en-US" sz="2800" b="1" dirty="0"/>
            </a:br>
            <a:r>
              <a:rPr lang="en-US" sz="2800" b="1" dirty="0"/>
              <a:t>DEPARTMENT OF INDIANA</a:t>
            </a:r>
            <a:br>
              <a:rPr lang="en-US" sz="2800" b="1" dirty="0"/>
            </a:br>
            <a:r>
              <a:rPr lang="en-US" sz="2800" b="1" dirty="0"/>
              <a:t>betharda@hotmail.com</a:t>
            </a:r>
          </a:p>
          <a:p>
            <a:r>
              <a:rPr lang="en-US" sz="2800" b="1" dirty="0"/>
              <a:t>317-205-4108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F25618-422E-2F44-BA33-06E71F5F4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456" y="119214"/>
            <a:ext cx="571854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37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FW Voice of Democracy and Patriots Pen essay contest winners announced">
            <a:extLst>
              <a:ext uri="{FF2B5EF4-FFF2-40B4-BE49-F238E27FC236}">
                <a16:creationId xmlns:a16="http://schemas.microsoft.com/office/drawing/2014/main" id="{BFE14380-E978-4AFF-98E9-C24E3CDC1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0" r="13515" b="1"/>
          <a:stretch/>
        </p:blipFill>
        <p:spPr bwMode="auto"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17CDB40A-75BB-4498-A20B-59C3984A3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2619" y="585526"/>
            <a:ext cx="8349381" cy="5509038"/>
          </a:xfrm>
          <a:custGeom>
            <a:avLst/>
            <a:gdLst>
              <a:gd name="connsiteX0" fmla="*/ 0 w 8349381"/>
              <a:gd name="connsiteY0" fmla="*/ 0 h 5509038"/>
              <a:gd name="connsiteX1" fmla="*/ 8349381 w 8349381"/>
              <a:gd name="connsiteY1" fmla="*/ 0 h 5509038"/>
              <a:gd name="connsiteX2" fmla="*/ 5806407 w 8349381"/>
              <a:gd name="connsiteY2" fmla="*/ 5509038 h 5509038"/>
              <a:gd name="connsiteX3" fmla="*/ 0 w 8349381"/>
              <a:gd name="connsiteY3" fmla="*/ 5509038 h 550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49381" h="5509038">
                <a:moveTo>
                  <a:pt x="0" y="0"/>
                </a:moveTo>
                <a:lnTo>
                  <a:pt x="8349381" y="0"/>
                </a:lnTo>
                <a:lnTo>
                  <a:pt x="5806407" y="5509038"/>
                </a:lnTo>
                <a:lnTo>
                  <a:pt x="0" y="550903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2D739-E831-40AD-9505-53A51610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3366" y="4410636"/>
            <a:ext cx="5370576" cy="91111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DEPARTMENT OF INDIANA</a:t>
            </a:r>
          </a:p>
          <a:p>
            <a:r>
              <a:rPr lang="en-US" sz="3200" dirty="0">
                <a:solidFill>
                  <a:srgbClr val="FFFFFF"/>
                </a:solidFill>
              </a:rPr>
              <a:t>SCHOOL OF INSTRUCTION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DF70F-F209-4D58-80BD-9C16C33AC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840" y="3118549"/>
            <a:ext cx="5683102" cy="1038551"/>
          </a:xfrm>
        </p:spPr>
        <p:txBody>
          <a:bodyPr>
            <a:normAutofit/>
          </a:bodyPr>
          <a:lstStyle/>
          <a:p>
            <a:endParaRPr lang="en-US" sz="6600" b="1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247F1-6FBC-4A23-BE54-4185A0871AE5}"/>
              </a:ext>
            </a:extLst>
          </p:cNvPr>
          <p:cNvSpPr txBox="1"/>
          <p:nvPr/>
        </p:nvSpPr>
        <p:spPr>
          <a:xfrm>
            <a:off x="7058227" y="4056201"/>
            <a:ext cx="4200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3836065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118574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WHAT IS THE TEACHER OF THE YEAR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084" y="219709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Each year the VFW selects an elementary, middle, and high school teacher to participate in the Smart/Maher VFW National Citizenship Education Teacher Program. </a:t>
            </a:r>
          </a:p>
          <a:p>
            <a:pPr marL="0" indent="0">
              <a:buNone/>
            </a:pPr>
            <a:r>
              <a:rPr lang="en-US" dirty="0"/>
              <a:t>Eligible candidates…</a:t>
            </a:r>
          </a:p>
          <a:p>
            <a:r>
              <a:rPr lang="en-US" dirty="0"/>
              <a:t>Promote civic responsibility</a:t>
            </a:r>
          </a:p>
          <a:p>
            <a:r>
              <a:rPr lang="en-US" dirty="0"/>
              <a:t>Promote flag etiquette</a:t>
            </a:r>
          </a:p>
          <a:p>
            <a:r>
              <a:rPr lang="en-US" dirty="0"/>
              <a:t>Promote patriotism</a:t>
            </a:r>
          </a:p>
          <a:p>
            <a:r>
              <a:rPr lang="en-US" dirty="0"/>
              <a:t>Invites veterans into their classroom</a:t>
            </a:r>
          </a:p>
          <a:p>
            <a:r>
              <a:rPr lang="en-US" dirty="0"/>
              <a:t>Fosters democratic values in their classrooms. </a:t>
            </a:r>
          </a:p>
          <a:p>
            <a:r>
              <a:rPr lang="en-US" dirty="0"/>
              <a:t>Are currently licensed teachers in grades K-12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68243-93FA-9658-FE81-70D3DCFFB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711" y="0"/>
            <a:ext cx="8319247" cy="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67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REQUIRED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/>
              <a:t>Nominations may be submitted by themselves, fellow teachers, supervisors, family members, or other interested individuals. 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One page resume as a minimum or up to five pages as a maximum of documentation of their teaching experience such as…</a:t>
            </a:r>
          </a:p>
          <a:p>
            <a:pPr lvl="1"/>
            <a:r>
              <a:rPr lang="en-US" dirty="0"/>
              <a:t>References</a:t>
            </a:r>
          </a:p>
          <a:p>
            <a:pPr lvl="1"/>
            <a:r>
              <a:rPr lang="en-US" dirty="0"/>
              <a:t>News articles</a:t>
            </a:r>
          </a:p>
          <a:p>
            <a:r>
              <a:rPr lang="en-US" dirty="0"/>
              <a:t>Head-and-shoulder photo of themselves</a:t>
            </a:r>
          </a:p>
          <a:p>
            <a:pPr marL="0" indent="0" algn="ctr">
              <a:buNone/>
            </a:pPr>
            <a:endParaRPr lang="en-US" sz="2000" b="1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DADC9-E280-4B9A-75FA-2091E8107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675" y="133527"/>
            <a:ext cx="8319247" cy="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86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NATIONAL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145" y="2006600"/>
            <a:ext cx="5511856" cy="4170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200" b="1" dirty="0"/>
              <a:t>1</a:t>
            </a:r>
            <a:r>
              <a:rPr lang="en-US" sz="5200" b="1" baseline="30000" dirty="0"/>
              <a:t>st</a:t>
            </a:r>
            <a:r>
              <a:rPr lang="en-US" sz="5200" b="1" dirty="0"/>
              <a:t> Place	</a:t>
            </a:r>
            <a:r>
              <a:rPr lang="en-US" sz="5200" b="1" i="1" dirty="0">
                <a:solidFill>
                  <a:srgbClr val="FF0000"/>
                </a:solidFill>
              </a:rPr>
              <a:t>$1,000</a:t>
            </a:r>
            <a:endParaRPr lang="en-US" sz="5200" b="1" dirty="0"/>
          </a:p>
          <a:p>
            <a:pPr marL="0" indent="0">
              <a:buNone/>
            </a:pPr>
            <a:endParaRPr lang="en-US" sz="7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National winners earn $1,000 cash and $1,000 for their school.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928CDD-6239-447A-9019-44DBF028F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920" y="1646997"/>
            <a:ext cx="5341021" cy="28624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F1E991-BB5A-48B8-A610-542B8FF7B421}"/>
              </a:ext>
            </a:extLst>
          </p:cNvPr>
          <p:cNvSpPr txBox="1"/>
          <p:nvPr/>
        </p:nvSpPr>
        <p:spPr>
          <a:xfrm>
            <a:off x="7373230" y="4091781"/>
            <a:ext cx="329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www.vfwstore.org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D10E72-BD14-A746-0710-D348BC9BB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070" y="120137"/>
            <a:ext cx="8319247" cy="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5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64" y="672491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JUDGING </a:t>
            </a:r>
            <a:br>
              <a:rPr lang="en-US" b="1" dirty="0">
                <a:latin typeface="Arial Rounded MT Bold" panose="020F0704030504030204" pitchFamily="34" charset="0"/>
              </a:rPr>
            </a:br>
            <a:r>
              <a:rPr lang="en-US" b="1" dirty="0">
                <a:latin typeface="Arial Rounded MT Bold" panose="020F0704030504030204" pitchFamily="34" charset="0"/>
              </a:rPr>
              <a:t>CRITERIA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31E157-44E2-426C-9F5E-359BABED4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764" y="1068456"/>
            <a:ext cx="4108113" cy="52455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5B2C28-3FD1-D230-0A46-79F95FCAD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675" y="54686"/>
            <a:ext cx="8319247" cy="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94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SUBMISSION DEADLINES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65" y="2434439"/>
            <a:ext cx="10887269" cy="326888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POST 				</a:t>
            </a:r>
            <a:r>
              <a:rPr lang="en-US" sz="4400" b="1" i="1" dirty="0">
                <a:solidFill>
                  <a:srgbClr val="FF0000"/>
                </a:solidFill>
              </a:rPr>
              <a:t>October 31</a:t>
            </a:r>
          </a:p>
          <a:p>
            <a:pPr marL="0" indent="0">
              <a:buNone/>
            </a:pPr>
            <a:endParaRPr lang="en-US" sz="13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DISTRICT			</a:t>
            </a:r>
            <a:r>
              <a:rPr lang="en-US" sz="4400" b="1" i="1" dirty="0">
                <a:solidFill>
                  <a:srgbClr val="FF0000"/>
                </a:solidFill>
              </a:rPr>
              <a:t>November 15</a:t>
            </a:r>
          </a:p>
          <a:p>
            <a:pPr marL="0" indent="0">
              <a:buNone/>
            </a:pPr>
            <a:endParaRPr lang="en-US" sz="13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DEPARTMENT		</a:t>
            </a:r>
            <a:r>
              <a:rPr lang="en-US" sz="4400" b="1" i="1" dirty="0">
                <a:solidFill>
                  <a:srgbClr val="FF0000"/>
                </a:solidFill>
              </a:rPr>
              <a:t>January 1</a:t>
            </a:r>
          </a:p>
          <a:p>
            <a:pPr marL="0" indent="0">
              <a:buNone/>
            </a:pPr>
            <a:endParaRPr lang="en-US" sz="14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NATIONAL 				</a:t>
            </a:r>
            <a:r>
              <a:rPr lang="en-US" sz="4400" b="1" i="1" dirty="0">
                <a:solidFill>
                  <a:srgbClr val="FF0000"/>
                </a:solidFill>
              </a:rPr>
              <a:t>February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741913-101E-254E-FCA6-03DE483F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754" y="147277"/>
            <a:ext cx="8214744" cy="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11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50E1-6D2E-43BA-9479-E2223265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485" y="387461"/>
            <a:ext cx="3696478" cy="1325563"/>
          </a:xfrm>
        </p:spPr>
        <p:txBody>
          <a:bodyPr/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80EDE-0CC4-4581-9769-4939D91AD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56419"/>
            <a:ext cx="5749212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Teacher of the Year Criteria</a:t>
            </a:r>
            <a:endParaRPr lang="en-US" dirty="0"/>
          </a:p>
          <a:p>
            <a:r>
              <a:rPr lang="en-US" dirty="0">
                <a:hlinkClick r:id="rId3"/>
              </a:rPr>
              <a:t>Teacher of the Year Entry Form</a:t>
            </a:r>
            <a:endParaRPr lang="en-US" dirty="0"/>
          </a:p>
          <a:p>
            <a:r>
              <a:rPr lang="en-US" dirty="0">
                <a:hlinkClick r:id="rId4"/>
              </a:rPr>
              <a:t>Veterans in the Classroom Pamphlet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35432-A780-499F-8793-CC6ADA953379}"/>
              </a:ext>
            </a:extLst>
          </p:cNvPr>
          <p:cNvSpPr txBox="1"/>
          <p:nvPr/>
        </p:nvSpPr>
        <p:spPr>
          <a:xfrm>
            <a:off x="595604" y="2116818"/>
            <a:ext cx="4722845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BILL CLARK</a:t>
            </a:r>
            <a:br>
              <a:rPr lang="en-US" sz="2800" b="1" dirty="0"/>
            </a:br>
            <a:r>
              <a:rPr lang="en-US" sz="2800" b="1" dirty="0"/>
              <a:t>TEACH OF THE YEAR COORDINATOR</a:t>
            </a:r>
            <a:br>
              <a:rPr lang="en-US" sz="2800" b="1" dirty="0"/>
            </a:br>
            <a:r>
              <a:rPr lang="en-US" sz="2800" b="1" dirty="0"/>
              <a:t>DEPARTMENT OF INDIANA</a:t>
            </a:r>
            <a:br>
              <a:rPr lang="en-US" sz="2800" b="1" dirty="0"/>
            </a:b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6086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ESSAY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Essays must be original</a:t>
            </a:r>
          </a:p>
          <a:p>
            <a:r>
              <a:rPr lang="en-US" dirty="0"/>
              <a:t>300-400 words (every word is counted except title/footnotes)</a:t>
            </a:r>
          </a:p>
          <a:p>
            <a:r>
              <a:rPr lang="en-US" dirty="0"/>
              <a:t>No identifying information in essay (name, school, city, </a:t>
            </a:r>
            <a:r>
              <a:rPr lang="en-US" dirty="0" err="1"/>
              <a:t>race,etc</a:t>
            </a:r>
            <a:r>
              <a:rPr lang="en-US" dirty="0"/>
              <a:t>)</a:t>
            </a:r>
          </a:p>
          <a:p>
            <a:r>
              <a:rPr lang="en-US" dirty="0"/>
              <a:t>Poetry is not excepted</a:t>
            </a:r>
          </a:p>
          <a:p>
            <a:r>
              <a:rPr lang="en-US" dirty="0"/>
              <a:t>Quotations should be used sparingly</a:t>
            </a:r>
          </a:p>
          <a:p>
            <a:r>
              <a:rPr lang="en-US" dirty="0"/>
              <a:t>Submitted to a participating post by midnight October 31. </a:t>
            </a:r>
          </a:p>
          <a:p>
            <a:pPr marL="0" indent="0" algn="ctr">
              <a:buNone/>
            </a:pPr>
            <a:endParaRPr lang="en-US" sz="2000" b="1" i="1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7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JUDGING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/>
              <a:t>Essays will be selected at the post, district, and state level based on the following criteria: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Knowledge of theme is worth 30 points</a:t>
            </a:r>
          </a:p>
          <a:p>
            <a:pPr lvl="1"/>
            <a:r>
              <a:rPr lang="en-US" dirty="0"/>
              <a:t>Show a thorough knowledge of the theme in your work. </a:t>
            </a:r>
          </a:p>
          <a:p>
            <a:r>
              <a:rPr lang="en-US" dirty="0"/>
              <a:t>Theme development is worth 35 points</a:t>
            </a:r>
          </a:p>
          <a:p>
            <a:pPr lvl="1"/>
            <a:r>
              <a:rPr lang="en-US" dirty="0"/>
              <a:t>Answer all relevant facts about the theme (who, what, when, where, &amp; why)</a:t>
            </a:r>
          </a:p>
          <a:p>
            <a:r>
              <a:rPr lang="en-US" dirty="0"/>
              <a:t>Clarity of ideas is worth 35 points</a:t>
            </a:r>
          </a:p>
          <a:p>
            <a:pPr lvl="1"/>
            <a:r>
              <a:rPr lang="en-US" dirty="0"/>
              <a:t>Leave reader with clear understanding of your explanation.</a:t>
            </a:r>
          </a:p>
          <a:p>
            <a:pPr marL="0" indent="0" algn="ctr">
              <a:buNone/>
            </a:pPr>
            <a:endParaRPr lang="en-US" sz="4800" b="1" i="1" dirty="0"/>
          </a:p>
          <a:p>
            <a:pPr marL="0" indent="0" algn="ctr">
              <a:buNone/>
            </a:pPr>
            <a:r>
              <a:rPr lang="en-US" sz="4800" b="1" i="1" dirty="0"/>
              <a:t>“</a:t>
            </a:r>
            <a:r>
              <a:rPr lang="en-US" sz="4800" dirty="0"/>
              <a:t>What a Veteran Taught Me About America.</a:t>
            </a:r>
            <a:r>
              <a:rPr lang="en-US" sz="4800" b="1" i="1" dirty="0"/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6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SUBMISSION DEADLINES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65" y="2434439"/>
            <a:ext cx="10887269" cy="326888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POST 				</a:t>
            </a:r>
            <a:r>
              <a:rPr lang="en-US" sz="4400" b="1" i="1" dirty="0">
                <a:solidFill>
                  <a:srgbClr val="FF0000"/>
                </a:solidFill>
              </a:rPr>
              <a:t>October 31</a:t>
            </a:r>
          </a:p>
          <a:p>
            <a:pPr marL="0" indent="0">
              <a:buNone/>
            </a:pPr>
            <a:endParaRPr lang="en-US" sz="13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DISTRICT			</a:t>
            </a:r>
            <a:r>
              <a:rPr lang="en-US" sz="4400" b="1" i="1" dirty="0">
                <a:solidFill>
                  <a:srgbClr val="FF0000"/>
                </a:solidFill>
              </a:rPr>
              <a:t>November 15</a:t>
            </a:r>
          </a:p>
          <a:p>
            <a:pPr marL="0" indent="0">
              <a:buNone/>
            </a:pPr>
            <a:endParaRPr lang="en-US" sz="13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THE DEPARTMENT		</a:t>
            </a:r>
            <a:r>
              <a:rPr lang="en-US" sz="4400" b="1" i="1" dirty="0">
                <a:solidFill>
                  <a:srgbClr val="FF0000"/>
                </a:solidFill>
              </a:rPr>
              <a:t>December 15</a:t>
            </a:r>
          </a:p>
          <a:p>
            <a:pPr marL="0" indent="0">
              <a:buNone/>
            </a:pPr>
            <a:endParaRPr lang="en-US" sz="1400" b="1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TO NATIONAL 				</a:t>
            </a:r>
            <a:r>
              <a:rPr lang="en-US" sz="4400" b="1" i="1" dirty="0">
                <a:solidFill>
                  <a:srgbClr val="FF0000"/>
                </a:solidFill>
              </a:rPr>
              <a:t>January 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8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380136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SUBMISSION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66" y="1745343"/>
            <a:ext cx="3889422" cy="3915514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400" b="1" dirty="0"/>
              <a:t>Submissions MUST have a </a:t>
            </a:r>
            <a:r>
              <a:rPr lang="en-US" sz="4400" b="1" u="sng" dirty="0"/>
              <a:t>completed</a:t>
            </a:r>
            <a:r>
              <a:rPr lang="en-US" sz="4400" b="1" dirty="0"/>
              <a:t> entry form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Parent signatures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Post Commander Signature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Auxiliary President Signature?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District Chairman's Signature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</a:rPr>
              <a:t>Student Signature</a:t>
            </a:r>
          </a:p>
          <a:p>
            <a:pPr marL="457200" lvl="1" indent="0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i="1" dirty="0"/>
              <a:t>A “head &amp; shoulder” picture is </a:t>
            </a:r>
            <a:r>
              <a:rPr lang="en-US" sz="4400" b="1" i="1" dirty="0">
                <a:solidFill>
                  <a:srgbClr val="FF0000"/>
                </a:solidFill>
              </a:rPr>
              <a:t>REQUIRED </a:t>
            </a:r>
            <a:r>
              <a:rPr lang="en-US" sz="4400" b="1" i="1" dirty="0"/>
              <a:t>for District winners.</a:t>
            </a:r>
          </a:p>
          <a:p>
            <a:pPr marL="0" indent="0">
              <a:buNone/>
            </a:pPr>
            <a:r>
              <a:rPr lang="en-US" sz="4400" b="1" i="1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i="1" dirty="0"/>
              <a:t>Submissions to Department may be scanned/emailed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399EF6A-5802-4D79-A398-549ECB4DF000}"/>
                  </a:ext>
                </a:extLst>
              </p14:cNvPr>
              <p14:cNvContentPartPr/>
              <p14:nvPr/>
            </p14:nvContentPartPr>
            <p14:xfrm>
              <a:off x="1123960" y="3975787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399EF6A-5802-4D79-A398-549ECB4DF00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15320" y="396714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431724F-647F-375A-5F01-5381E34A48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5688" y="1354932"/>
            <a:ext cx="7811087" cy="524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4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DEPARTMENT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145" y="2006600"/>
            <a:ext cx="5511856" cy="41703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5200" b="1" dirty="0"/>
              <a:t>1</a:t>
            </a:r>
            <a:r>
              <a:rPr lang="en-US" sz="5200" b="1" baseline="30000" dirty="0"/>
              <a:t>st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$1,000</a:t>
            </a:r>
            <a:endParaRPr lang="en-US" sz="5200" b="1" dirty="0"/>
          </a:p>
          <a:p>
            <a:pPr marL="0" indent="0" algn="ctr">
              <a:buNone/>
            </a:pPr>
            <a:r>
              <a:rPr lang="en-US" sz="5200" b="1" dirty="0"/>
              <a:t>2</a:t>
            </a:r>
            <a:r>
              <a:rPr lang="en-US" sz="5200" b="1" baseline="30000" dirty="0"/>
              <a:t>nd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$500.00</a:t>
            </a:r>
            <a:endParaRPr lang="en-US" sz="5200" b="1" dirty="0"/>
          </a:p>
          <a:p>
            <a:pPr marL="0" indent="0" algn="ctr">
              <a:buNone/>
            </a:pPr>
            <a:r>
              <a:rPr lang="en-US" sz="5200" b="1" dirty="0"/>
              <a:t>3</a:t>
            </a:r>
            <a:r>
              <a:rPr lang="en-US" sz="5200" b="1" baseline="30000" dirty="0"/>
              <a:t>rd</a:t>
            </a:r>
            <a:r>
              <a:rPr lang="en-US" sz="5200" b="1" dirty="0"/>
              <a:t> Place		</a:t>
            </a:r>
            <a:r>
              <a:rPr lang="en-US" sz="5200" b="1" i="1" dirty="0">
                <a:solidFill>
                  <a:srgbClr val="FF0000"/>
                </a:solidFill>
              </a:rPr>
              <a:t>$300.00</a:t>
            </a:r>
          </a:p>
          <a:p>
            <a:pPr marL="0" indent="0">
              <a:buNone/>
            </a:pPr>
            <a:endParaRPr lang="en-US" sz="31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400" b="1" i="1" dirty="0">
                <a:solidFill>
                  <a:schemeClr val="accent1">
                    <a:lumMod val="75000"/>
                  </a:schemeClr>
                </a:solidFill>
              </a:rPr>
              <a:t>Top 3 District Winners will be invited to the Spring Conference, hotel overnight, tour of Indiana War Memorial &amp; lunch downtown.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24C0D1-65D6-4E2B-8653-F19C1D913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437" y="2006600"/>
            <a:ext cx="5702116" cy="38893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F1E991-BB5A-48B8-A610-542B8FF7B421}"/>
              </a:ext>
            </a:extLst>
          </p:cNvPr>
          <p:cNvSpPr txBox="1"/>
          <p:nvPr/>
        </p:nvSpPr>
        <p:spPr>
          <a:xfrm>
            <a:off x="7560642" y="5484414"/>
            <a:ext cx="329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www.vfwstore.org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BA4A44-B591-438F-BD5F-98F06F2851AD}"/>
              </a:ext>
            </a:extLst>
          </p:cNvPr>
          <p:cNvSpPr txBox="1"/>
          <p:nvPr/>
        </p:nvSpPr>
        <p:spPr>
          <a:xfrm>
            <a:off x="358796" y="6171104"/>
            <a:ext cx="1147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NATIONAL WINNERS SHARE IN $55,000 IN PRIZES &amp; SCHOLARSHIPS (FIRST PLACE: $5,000)</a:t>
            </a:r>
          </a:p>
        </p:txBody>
      </p:sp>
    </p:spTree>
    <p:extLst>
      <p:ext uri="{BB962C8B-B14F-4D97-AF65-F5344CB8AC3E}">
        <p14:creationId xmlns:p14="http://schemas.microsoft.com/office/powerpoint/2010/main" val="27834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RECRUITING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 School groups</a:t>
            </a:r>
          </a:p>
          <a:p>
            <a:r>
              <a:rPr lang="en-US" dirty="0"/>
              <a:t>Youth Groups (Boy Scouts, Girl Scouts, American Heritage Girls, Trail Life)</a:t>
            </a:r>
          </a:p>
          <a:p>
            <a:r>
              <a:rPr lang="en-US" dirty="0"/>
              <a:t>Parochial, Charter, &amp; Public Schools</a:t>
            </a:r>
          </a:p>
          <a:p>
            <a:pPr lvl="1"/>
            <a:r>
              <a:rPr lang="en-US" dirty="0"/>
              <a:t>English Teachers</a:t>
            </a:r>
          </a:p>
          <a:p>
            <a:pPr lvl="1"/>
            <a:r>
              <a:rPr lang="en-US" dirty="0"/>
              <a:t>Social Studies Teachers</a:t>
            </a:r>
          </a:p>
          <a:p>
            <a:pPr marL="0" indent="0" algn="ctr">
              <a:buNone/>
            </a:pPr>
            <a:endParaRPr lang="en-US" sz="2000" b="1" i="1" dirty="0"/>
          </a:p>
          <a:p>
            <a:pPr marL="0" indent="0" algn="ctr">
              <a:buNone/>
            </a:pPr>
            <a:r>
              <a:rPr lang="en-US" sz="4400" b="1" i="1" dirty="0"/>
              <a:t>“</a:t>
            </a:r>
            <a:r>
              <a:rPr lang="en-US" sz="4400" dirty="0"/>
              <a:t>What a Veteran Taught Me About America.</a:t>
            </a:r>
            <a:r>
              <a:rPr lang="en-US" sz="4400" b="1" i="1" dirty="0"/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5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ECBE-6868-4930-B1EB-830F97BC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26" y="681037"/>
            <a:ext cx="11118574" cy="1325563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</a:rPr>
              <a:t>REACHING OUT TO PUBLIC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15CA5-3471-42DF-A18C-06EA5C48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Make an appointment with school principal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Discuss a partnership with your post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Ask: </a:t>
            </a:r>
          </a:p>
          <a:p>
            <a:pPr marL="457200" lvl="1" indent="0">
              <a:buNone/>
            </a:pPr>
            <a:r>
              <a:rPr lang="en-US" sz="2800" i="1" dirty="0"/>
              <a:t>*What can the VFW your school? </a:t>
            </a:r>
          </a:p>
          <a:p>
            <a:pPr marL="457200" lvl="1" indent="0">
              <a:buNone/>
            </a:pPr>
            <a:r>
              <a:rPr lang="en-US" sz="2800" i="1" dirty="0"/>
              <a:t>*Do you have any do for teachers that we can recognize that promote civic responsibility or patriotism?</a:t>
            </a:r>
          </a:p>
          <a:p>
            <a:pPr marL="457200" lvl="1" indent="0">
              <a:buNone/>
            </a:pPr>
            <a:r>
              <a:rPr lang="en-US" sz="2800" i="1" dirty="0"/>
              <a:t>*Are there any opportunities for veterans to come speak to classes? </a:t>
            </a:r>
          </a:p>
          <a:p>
            <a:pPr marL="457200" lvl="1" indent="0">
              <a:buNone/>
            </a:pPr>
            <a:r>
              <a:rPr lang="en-US" sz="2800" i="1" dirty="0"/>
              <a:t>*May I meet with teachers about participation in VFW Programs?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50B79-D5F7-4C56-981F-8E59A895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026" y="10986"/>
            <a:ext cx="669897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07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1415</Words>
  <Application>Microsoft Macintosh PowerPoint</Application>
  <PresentationFormat>Widescreen</PresentationFormat>
  <Paragraphs>223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Wingdings</vt:lpstr>
      <vt:lpstr>Office Theme</vt:lpstr>
      <vt:lpstr>PATRIOTS PEN </vt:lpstr>
      <vt:lpstr>WHAT IS THE PATRIOT PEN?</vt:lpstr>
      <vt:lpstr>ESSAY REQUIREMENTS</vt:lpstr>
      <vt:lpstr>JUDGING CRITERIA</vt:lpstr>
      <vt:lpstr>SUBMISSION DEADLINES</vt:lpstr>
      <vt:lpstr>SUBMISSION REQUIREMENTS</vt:lpstr>
      <vt:lpstr>DEPARTMENT AWARDS</vt:lpstr>
      <vt:lpstr>RECRUITING PARTICIPANTS</vt:lpstr>
      <vt:lpstr>REACHING OUT TO PUBLIC SCHOOLS</vt:lpstr>
      <vt:lpstr>REACHING OUT TO PUBLIC SCHOOLS</vt:lpstr>
      <vt:lpstr>WHEN SPEAKING TO TEACHERS…</vt:lpstr>
      <vt:lpstr>RESOURCES</vt:lpstr>
      <vt:lpstr>VOICE OF DEMOCRACY</vt:lpstr>
      <vt:lpstr>WHAT IS THE VOICE OF DEMOCRACY?</vt:lpstr>
      <vt:lpstr>ESSAY REQUIREMENTS</vt:lpstr>
      <vt:lpstr>JUDGING CRITERIA</vt:lpstr>
      <vt:lpstr>SUBMISSION REQUIREMENTS</vt:lpstr>
      <vt:lpstr>WHEN SPEAKING TO TEACHERS…</vt:lpstr>
      <vt:lpstr>DEPARTMENT AWARDS</vt:lpstr>
      <vt:lpstr>RESOURCES</vt:lpstr>
      <vt:lpstr>PowerPoint Presentation</vt:lpstr>
      <vt:lpstr>WHAT IS THE TEACHER OF THE YEAR PROGRAM?</vt:lpstr>
      <vt:lpstr>REQUIRED DOCUMENTATION</vt:lpstr>
      <vt:lpstr>NATIONAL AWARDS</vt:lpstr>
      <vt:lpstr>JUDGING  CRITERIA</vt:lpstr>
      <vt:lpstr>SUBMISSION DEADLINES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PATRIOTS PEN</dc:title>
  <dc:creator>Lineberry, Bryan</dc:creator>
  <cp:lastModifiedBy>Michael Jordan</cp:lastModifiedBy>
  <cp:revision>19</cp:revision>
  <cp:lastPrinted>2022-08-19T19:38:28Z</cp:lastPrinted>
  <dcterms:created xsi:type="dcterms:W3CDTF">2022-08-19T12:36:41Z</dcterms:created>
  <dcterms:modified xsi:type="dcterms:W3CDTF">2026-08-30T17:02:55Z</dcterms:modified>
</cp:coreProperties>
</file>